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9" r:id="rId1"/>
  </p:sldMasterIdLst>
  <p:notesMasterIdLst>
    <p:notesMasterId r:id="rId12"/>
  </p:notesMasterIdLst>
  <p:sldIdLst>
    <p:sldId id="256" r:id="rId2"/>
    <p:sldId id="265" r:id="rId3"/>
    <p:sldId id="262" r:id="rId4"/>
    <p:sldId id="259" r:id="rId5"/>
    <p:sldId id="264" r:id="rId6"/>
    <p:sldId id="260" r:id="rId7"/>
    <p:sldId id="266" r:id="rId8"/>
    <p:sldId id="267" r:id="rId9"/>
    <p:sldId id="268" r:id="rId10"/>
    <p:sldId id="26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0"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30"/>
    <p:restoredTop sz="94631"/>
  </p:normalViewPr>
  <p:slideViewPr>
    <p:cSldViewPr snapToGrid="0" snapToObjects="1">
      <p:cViewPr varScale="1">
        <p:scale>
          <a:sx n="78" d="100"/>
          <a:sy n="78" d="100"/>
        </p:scale>
        <p:origin x="184"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6405C2-C5DB-EB43-8C5C-F1B659250BFE}" type="datetimeFigureOut">
              <a:rPr lang="nl-NL" smtClean="0"/>
              <a:t>14-01-19</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l-NL"/>
              <a:t>Tekststijl van het model bewerken
Tweede niveau
Derde niveau
Vierde niveau
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A81863-8560-AF41-835C-24BA37E9DC79}" type="slidenum">
              <a:rPr lang="nl-NL" smtClean="0"/>
              <a:t>‹nr.›</a:t>
            </a:fld>
            <a:endParaRPr lang="nl-NL" dirty="0"/>
          </a:p>
        </p:txBody>
      </p:sp>
    </p:spTree>
    <p:extLst>
      <p:ext uri="{BB962C8B-B14F-4D97-AF65-F5344CB8AC3E}">
        <p14:creationId xmlns:p14="http://schemas.microsoft.com/office/powerpoint/2010/main" val="2947415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Factoren als je opvoeding, kennis, ervaringen, leeftijd en geslacht zijn bepalend voor de manier waarop jij kijkt. En die kan hoogs individueel zijn.</a:t>
            </a:r>
          </a:p>
          <a:p>
            <a:endParaRPr lang="nl-NL" dirty="0"/>
          </a:p>
        </p:txBody>
      </p:sp>
      <p:sp>
        <p:nvSpPr>
          <p:cNvPr id="4" name="Tijdelijke aanduiding voor dianummer 3"/>
          <p:cNvSpPr>
            <a:spLocks noGrp="1"/>
          </p:cNvSpPr>
          <p:nvPr>
            <p:ph type="sldNum" sz="quarter" idx="10"/>
          </p:nvPr>
        </p:nvSpPr>
        <p:spPr/>
        <p:txBody>
          <a:bodyPr/>
          <a:lstStyle/>
          <a:p>
            <a:fld id="{F6A81863-8560-AF41-835C-24BA37E9DC79}" type="slidenum">
              <a:rPr lang="nl-NL" smtClean="0"/>
              <a:t>3</a:t>
            </a:fld>
            <a:endParaRPr lang="nl-NL" dirty="0"/>
          </a:p>
        </p:txBody>
      </p:sp>
    </p:spTree>
    <p:extLst>
      <p:ext uri="{BB962C8B-B14F-4D97-AF65-F5344CB8AC3E}">
        <p14:creationId xmlns:p14="http://schemas.microsoft.com/office/powerpoint/2010/main" val="84885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6A81863-8560-AF41-835C-24BA37E9DC79}" type="slidenum">
              <a:rPr lang="nl-NL" smtClean="0"/>
              <a:t>5</a:t>
            </a:fld>
            <a:endParaRPr lang="nl-NL" dirty="0"/>
          </a:p>
        </p:txBody>
      </p:sp>
    </p:spTree>
    <p:extLst>
      <p:ext uri="{BB962C8B-B14F-4D97-AF65-F5344CB8AC3E}">
        <p14:creationId xmlns:p14="http://schemas.microsoft.com/office/powerpoint/2010/main" val="3096321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a:t>Klik om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pPr/>
              <a:t>1/14/19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‹nr.›</a:t>
            </a:fld>
            <a:endParaRPr lang="en-US" dirty="0"/>
          </a:p>
        </p:txBody>
      </p:sp>
    </p:spTree>
    <p:extLst>
      <p:ext uri="{BB962C8B-B14F-4D97-AF65-F5344CB8AC3E}">
        <p14:creationId xmlns:p14="http://schemas.microsoft.com/office/powerpoint/2010/main" val="2270802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dirty="0"/>
              <a:t>Klik op het pictogram als u een afbeelding wilt toevoegen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pPr/>
              <a:t>1/14/19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pPr/>
              <a:t>‹nr.›</a:t>
            </a:fld>
            <a:endParaRPr lang="en-US" dirty="0"/>
          </a:p>
        </p:txBody>
      </p:sp>
    </p:spTree>
    <p:extLst>
      <p:ext uri="{BB962C8B-B14F-4D97-AF65-F5344CB8AC3E}">
        <p14:creationId xmlns:p14="http://schemas.microsoft.com/office/powerpoint/2010/main" val="4242858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a:t>Klik om stijl te bewerken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pPr/>
              <a:t>1/14/19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‹nr.›</a:t>
            </a:fld>
            <a:endParaRPr lang="en-US" dirty="0"/>
          </a:p>
        </p:txBody>
      </p:sp>
    </p:spTree>
    <p:extLst>
      <p:ext uri="{BB962C8B-B14F-4D97-AF65-F5344CB8AC3E}">
        <p14:creationId xmlns:p14="http://schemas.microsoft.com/office/powerpoint/2010/main" val="1809066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nl-NL"/>
              <a:t>Klik om stijl te bewerken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
Tweede niveau
Derde niveau
Vierde niveau
Vijfde niveau</a:t>
            </a:r>
            <a:endParaRPr lang="en-US" dirty="0"/>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pPr/>
              <a:t>1/14/19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‹nr.›</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2172681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pPr/>
              <a:t>1/14/19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‹nr.›</a:t>
            </a:fld>
            <a:endParaRPr lang="en-US" dirty="0"/>
          </a:p>
        </p:txBody>
      </p:sp>
    </p:spTree>
    <p:extLst>
      <p:ext uri="{BB962C8B-B14F-4D97-AF65-F5344CB8AC3E}">
        <p14:creationId xmlns:p14="http://schemas.microsoft.com/office/powerpoint/2010/main" val="3971871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
Tweede niveau
Derde niveau
Vierde niveau
Vijfde niveau</a:t>
            </a:r>
            <a:endParaRPr lang="en-US" dirty="0"/>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
Tweede niveau
Derde niveau
Vierde niveau
Vijfde niveau</a:t>
            </a:r>
            <a:endParaRPr lang="en-US" dirty="0"/>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
Tweede niveau
Derde niveau
Vierde niveau
Vijfde niveau</a:t>
            </a:r>
            <a:endParaRPr lang="en-US" dirty="0"/>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
Tweede niveau
Derde niveau
Vierde niveau
Vijfde niveau</a:t>
            </a:r>
            <a:endParaRPr lang="en-US" dirty="0"/>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
Tweede niveau
Derde niveau
Vierde niveau
Vijfde niveau</a:t>
            </a:r>
            <a:endParaRPr lang="en-US" dirty="0"/>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
Tweede niveau
Derde niveau
Vierde niveau
Vijfde niveau</a:t>
            </a:r>
            <a:endParaRPr lang="en-US" dirty="0"/>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334D819-9F07-4261-B09B-9E467E5D9002}" type="datetimeFigureOut">
              <a:rPr lang="en-US" smtClean="0"/>
              <a:pPr/>
              <a:t>1/14/19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‹nr.›</a:t>
            </a:fld>
            <a:endParaRPr lang="en-US" dirty="0"/>
          </a:p>
        </p:txBody>
      </p:sp>
    </p:spTree>
    <p:extLst>
      <p:ext uri="{BB962C8B-B14F-4D97-AF65-F5344CB8AC3E}">
        <p14:creationId xmlns:p14="http://schemas.microsoft.com/office/powerpoint/2010/main" val="2529805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
Tweede niveau
Derde niveau
Vierde niveau
Vijfde niveau</a:t>
            </a:r>
            <a:endParaRPr lang="en-US" dirty="0"/>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dirty="0"/>
              <a:t>Klik op het pictogram als u een afbeelding wilt toevoegen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
Tweede niveau
Derde niveau
Vierde niveau
Vijfde niveau</a:t>
            </a:r>
            <a:endParaRPr lang="en-US" dirty="0"/>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
Tweede niveau
Derde niveau
Vierde niveau
Vijfde niveau</a:t>
            </a:r>
            <a:endParaRPr lang="en-US" dirty="0"/>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dirty="0"/>
              <a:t>Klik op het pictogram als u een afbeelding wilt toevoegen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
Tweede niveau
Derde niveau
Vierde niveau
Vijfde niveau</a:t>
            </a:r>
            <a:endParaRPr lang="en-US" dirty="0"/>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
Tweede niveau
Derde niveau
Vierde niveau
Vijfde niveau</a:t>
            </a:r>
            <a:endParaRPr lang="en-US" dirty="0"/>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dirty="0"/>
              <a:t>Klik op het pictogram als u een afbeelding wilt toevoegen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
Tweede niveau
Derde niveau
Vierde niveau
Vijfde niveau</a:t>
            </a:r>
            <a:endParaRPr lang="en-US" dirty="0"/>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334D819-9F07-4261-B09B-9E467E5D9002}" type="datetimeFigureOut">
              <a:rPr lang="en-US" smtClean="0"/>
              <a:pPr/>
              <a:t>1/14/19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‹nr.›</a:t>
            </a:fld>
            <a:endParaRPr lang="en-US" dirty="0"/>
          </a:p>
        </p:txBody>
      </p:sp>
    </p:spTree>
    <p:extLst>
      <p:ext uri="{BB962C8B-B14F-4D97-AF65-F5344CB8AC3E}">
        <p14:creationId xmlns:p14="http://schemas.microsoft.com/office/powerpoint/2010/main" val="3991022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‹nr.›</a:t>
            </a:fld>
            <a:endParaRPr lang="en-US" dirty="0"/>
          </a:p>
        </p:txBody>
      </p:sp>
    </p:spTree>
    <p:extLst>
      <p:ext uri="{BB962C8B-B14F-4D97-AF65-F5344CB8AC3E}">
        <p14:creationId xmlns:p14="http://schemas.microsoft.com/office/powerpoint/2010/main" val="4243828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a:t>Klik om stijl te bewerken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‹nr.›</a:t>
            </a:fld>
            <a:endParaRPr lang="en-US" dirty="0"/>
          </a:p>
        </p:txBody>
      </p:sp>
    </p:spTree>
    <p:extLst>
      <p:ext uri="{BB962C8B-B14F-4D97-AF65-F5344CB8AC3E}">
        <p14:creationId xmlns:p14="http://schemas.microsoft.com/office/powerpoint/2010/main" val="2224525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‹nr.›</a:t>
            </a:fld>
            <a:endParaRPr lang="en-US" dirty="0"/>
          </a:p>
        </p:txBody>
      </p:sp>
    </p:spTree>
    <p:extLst>
      <p:ext uri="{BB962C8B-B14F-4D97-AF65-F5344CB8AC3E}">
        <p14:creationId xmlns:p14="http://schemas.microsoft.com/office/powerpoint/2010/main" val="2408533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pPr/>
              <a:t>1/14/19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‹nr.›</a:t>
            </a:fld>
            <a:endParaRPr lang="en-US" dirty="0"/>
          </a:p>
        </p:txBody>
      </p:sp>
    </p:spTree>
    <p:extLst>
      <p:ext uri="{BB962C8B-B14F-4D97-AF65-F5344CB8AC3E}">
        <p14:creationId xmlns:p14="http://schemas.microsoft.com/office/powerpoint/2010/main" val="1248974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
Tweede niveau
Derde niveau
Vierde niveau
Vijfde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1/14/19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‹nr.›</a:t>
            </a:fld>
            <a:endParaRPr lang="en-US" dirty="0"/>
          </a:p>
        </p:txBody>
      </p:sp>
    </p:spTree>
    <p:extLst>
      <p:ext uri="{BB962C8B-B14F-4D97-AF65-F5344CB8AC3E}">
        <p14:creationId xmlns:p14="http://schemas.microsoft.com/office/powerpoint/2010/main" val="257713016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
Tweede niveau
Derde niveau
Vierde niveau
Vijfde niveau</a:t>
            </a:r>
            <a:endParaRPr lang="en-US" dirty="0"/>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
Tweede niveau
Derde niveau
Vierde niveau
Vijfde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
Tweede niveau
Derde niveau
Vierde niveau
Vijfde niveau</a:t>
            </a:r>
            <a:endParaRPr lang="en-US" dirty="0"/>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
Tweede niveau
Derde niveau
Vierde niveau
Vijfde niveau</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1/14/19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‹nr.›</a:t>
            </a:fld>
            <a:endParaRPr lang="en-US" dirty="0"/>
          </a:p>
        </p:txBody>
      </p:sp>
    </p:spTree>
    <p:extLst>
      <p:ext uri="{BB962C8B-B14F-4D97-AF65-F5344CB8AC3E}">
        <p14:creationId xmlns:p14="http://schemas.microsoft.com/office/powerpoint/2010/main" val="54085664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7" name="Date Placeholder 2"/>
          <p:cNvSpPr>
            <a:spLocks noGrp="1"/>
          </p:cNvSpPr>
          <p:nvPr>
            <p:ph type="dt" sz="half" idx="10"/>
          </p:nvPr>
        </p:nvSpPr>
        <p:spPr/>
        <p:txBody>
          <a:bodyPr/>
          <a:lstStyle/>
          <a:p>
            <a:fld id="{9334D819-9F07-4261-B09B-9E467E5D9002}" type="datetimeFigureOut">
              <a:rPr lang="en-US" smtClean="0"/>
              <a:t>1/14/19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71766878-3199-4EAB-94E7-2D6D11070E14}" type="slidenum">
              <a:rPr lang="en-US" smtClean="0"/>
              <a:t>‹nr.›</a:t>
            </a:fld>
            <a:endParaRPr lang="en-US" dirty="0"/>
          </a:p>
        </p:txBody>
      </p:sp>
    </p:spTree>
    <p:extLst>
      <p:ext uri="{BB962C8B-B14F-4D97-AF65-F5344CB8AC3E}">
        <p14:creationId xmlns:p14="http://schemas.microsoft.com/office/powerpoint/2010/main" val="1942518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334D819-9F07-4261-B09B-9E467E5D9002}" type="datetimeFigureOut">
              <a:rPr lang="en-US" smtClean="0"/>
              <a:t>1/14/19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71766878-3199-4EAB-94E7-2D6D11070E14}" type="slidenum">
              <a:rPr lang="en-US" smtClean="0"/>
              <a:t>‹nr.›</a:t>
            </a:fld>
            <a:endParaRPr lang="en-US" dirty="0"/>
          </a:p>
        </p:txBody>
      </p:sp>
    </p:spTree>
    <p:extLst>
      <p:ext uri="{BB962C8B-B14F-4D97-AF65-F5344CB8AC3E}">
        <p14:creationId xmlns:p14="http://schemas.microsoft.com/office/powerpoint/2010/main" val="2249137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
Tweede niveau
Derde niveau
Vierde niveau
Vijfde niveau</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
Tweede niveau
Derde niveau
Vierde niveau
Vijfde niveau</a:t>
            </a:r>
            <a:endParaRPr lang="en-US" dirty="0"/>
          </a:p>
        </p:txBody>
      </p:sp>
      <p:sp>
        <p:nvSpPr>
          <p:cNvPr id="7" name="Date Placeholder 4"/>
          <p:cNvSpPr>
            <a:spLocks noGrp="1"/>
          </p:cNvSpPr>
          <p:nvPr>
            <p:ph type="dt" sz="half" idx="10"/>
          </p:nvPr>
        </p:nvSpPr>
        <p:spPr/>
        <p:txBody>
          <a:bodyPr/>
          <a:lstStyle/>
          <a:p>
            <a:fld id="{9334D819-9F07-4261-B09B-9E467E5D9002}" type="datetimeFigureOut">
              <a:rPr lang="en-US" smtClean="0"/>
              <a:t>1/14/19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71766878-3199-4EAB-94E7-2D6D11070E14}" type="slidenum">
              <a:rPr lang="en-US" smtClean="0"/>
              <a:t>‹nr.›</a:t>
            </a:fld>
            <a:endParaRPr lang="en-US" dirty="0"/>
          </a:p>
        </p:txBody>
      </p:sp>
    </p:spTree>
    <p:extLst>
      <p:ext uri="{BB962C8B-B14F-4D97-AF65-F5344CB8AC3E}">
        <p14:creationId xmlns:p14="http://schemas.microsoft.com/office/powerpoint/2010/main" val="9343841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a:t>Klik om stijl te bewerken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dirty="0"/>
              <a:t>Klik op het pictogram als u een afbeelding wilt toevoegen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1/14/19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‹nr.›</a:t>
            </a:fld>
            <a:endParaRPr lang="en-US" dirty="0"/>
          </a:p>
        </p:txBody>
      </p:sp>
    </p:spTree>
    <p:extLst>
      <p:ext uri="{BB962C8B-B14F-4D97-AF65-F5344CB8AC3E}">
        <p14:creationId xmlns:p14="http://schemas.microsoft.com/office/powerpoint/2010/main" val="2534281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a:t>Klik om stijl te bewerken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334D819-9F07-4261-B09B-9E467E5D9002}" type="datetimeFigureOut">
              <a:rPr lang="en-US" smtClean="0"/>
              <a:pPr/>
              <a:t>1/14/19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1766878-3199-4EAB-94E7-2D6D11070E14}" type="slidenum">
              <a:rPr lang="en-US" smtClean="0"/>
              <a:pPr/>
              <a:t>‹nr.›</a:t>
            </a:fld>
            <a:endParaRPr lang="en-US" dirty="0"/>
          </a:p>
        </p:txBody>
      </p:sp>
    </p:spTree>
    <p:extLst>
      <p:ext uri="{BB962C8B-B14F-4D97-AF65-F5344CB8AC3E}">
        <p14:creationId xmlns:p14="http://schemas.microsoft.com/office/powerpoint/2010/main" val="1438600095"/>
      </p:ext>
    </p:extLst>
  </p:cSld>
  <p:clrMap bg1="dk1" tx1="lt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com/url?sa=i&amp;rct=j&amp;q=&amp;esrc=s&amp;source=images&amp;cd=&amp;ved=2ahUKEwin8KSUp9jdAhUO_KQKHVTIBHoQjRx6BAgBEAU&amp;url=http://verenoflood.nu/geef-man-nu-eerst-paar-weken/&amp;psig=AOvVaw0aIdLg6JAd-btAAKQ3mvNi&amp;ust=153803879586394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x4sMrc0p70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com/url?sa=i&amp;rct=j&amp;q=&amp;esrc=s&amp;source=images&amp;cd=&amp;ved=2ahUKEwi--K3gq9jdAhUQC-wKHfKZBcEQjRx6BAgBEAU&amp;url=http://diaryofadonkey.blogspot.com/2014/03/brug-training.html&amp;psig=AOvVaw3OPIg6yF14vfJIhtK6DIp-&amp;ust=153804000525346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DADDC9-A68C-624B-B6CF-1CC0CA956C6A}"/>
              </a:ext>
            </a:extLst>
          </p:cNvPr>
          <p:cNvSpPr>
            <a:spLocks noGrp="1"/>
          </p:cNvSpPr>
          <p:nvPr>
            <p:ph type="ctrTitle"/>
          </p:nvPr>
        </p:nvSpPr>
        <p:spPr>
          <a:xfrm>
            <a:off x="566671" y="1563711"/>
            <a:ext cx="11487954" cy="3329581"/>
          </a:xfrm>
        </p:spPr>
        <p:txBody>
          <a:bodyPr>
            <a:normAutofit fontScale="90000"/>
          </a:bodyPr>
          <a:lstStyle/>
          <a:p>
            <a:br>
              <a:rPr lang="nl-NL" sz="6000" b="1" dirty="0"/>
            </a:br>
            <a:br>
              <a:rPr lang="nl-NL" sz="6000" b="1" dirty="0"/>
            </a:br>
            <a:r>
              <a:rPr lang="nl-NL" sz="4900" b="1" dirty="0"/>
              <a:t>Subjectief</a:t>
            </a:r>
            <a:r>
              <a:rPr lang="nl-NL" sz="4900" dirty="0"/>
              <a:t> kijken/luisteren is een eitje,</a:t>
            </a:r>
            <a:br>
              <a:rPr lang="nl-NL" sz="4900" dirty="0"/>
            </a:br>
            <a:r>
              <a:rPr lang="nl-NL" sz="4900" b="1" dirty="0"/>
              <a:t>objectief </a:t>
            </a:r>
            <a:r>
              <a:rPr lang="nl-NL" sz="4900" dirty="0"/>
              <a:t>kijken/luisteren is een kunst</a:t>
            </a:r>
            <a:br>
              <a:rPr lang="nl-NL" sz="8000" dirty="0"/>
            </a:br>
            <a:endParaRPr lang="nl-NL" sz="8000" dirty="0"/>
          </a:p>
        </p:txBody>
      </p:sp>
      <p:sp>
        <p:nvSpPr>
          <p:cNvPr id="3" name="Ondertitel 2">
            <a:extLst>
              <a:ext uri="{FF2B5EF4-FFF2-40B4-BE49-F238E27FC236}">
                <a16:creationId xmlns:a16="http://schemas.microsoft.com/office/drawing/2014/main" id="{5189F228-DBE8-C349-9961-129EC6831252}"/>
              </a:ext>
            </a:extLst>
          </p:cNvPr>
          <p:cNvSpPr>
            <a:spLocks noGrp="1"/>
          </p:cNvSpPr>
          <p:nvPr>
            <p:ph type="subTitle" idx="1"/>
          </p:nvPr>
        </p:nvSpPr>
        <p:spPr>
          <a:xfrm>
            <a:off x="2284507" y="5424102"/>
            <a:ext cx="8825658" cy="861420"/>
          </a:xfrm>
        </p:spPr>
        <p:txBody>
          <a:bodyPr/>
          <a:lstStyle/>
          <a:p>
            <a:r>
              <a:rPr lang="nl-NL" dirty="0"/>
              <a:t>Hoe leer je objectief kijken/luisteren?</a:t>
            </a:r>
          </a:p>
        </p:txBody>
      </p:sp>
    </p:spTree>
    <p:extLst>
      <p:ext uri="{BB962C8B-B14F-4D97-AF65-F5344CB8AC3E}">
        <p14:creationId xmlns:p14="http://schemas.microsoft.com/office/powerpoint/2010/main" val="2005522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F0E9A5-2170-304A-A421-7679CC87C3BA}"/>
              </a:ext>
            </a:extLst>
          </p:cNvPr>
          <p:cNvSpPr>
            <a:spLocks noGrp="1"/>
          </p:cNvSpPr>
          <p:nvPr>
            <p:ph type="title"/>
          </p:nvPr>
        </p:nvSpPr>
        <p:spPr/>
        <p:txBody>
          <a:bodyPr/>
          <a:lstStyle/>
          <a:p>
            <a:r>
              <a:rPr lang="nl-NL" b="1" dirty="0"/>
              <a:t>Welk beeld weg?</a:t>
            </a:r>
          </a:p>
        </p:txBody>
      </p:sp>
      <p:pic>
        <p:nvPicPr>
          <p:cNvPr id="5" name="Tijdelijke aanduiding voor inhoud 4">
            <a:extLst>
              <a:ext uri="{FF2B5EF4-FFF2-40B4-BE49-F238E27FC236}">
                <a16:creationId xmlns:a16="http://schemas.microsoft.com/office/drawing/2014/main" id="{749E872D-1903-2247-9255-57A770127024}"/>
              </a:ext>
            </a:extLst>
          </p:cNvPr>
          <p:cNvPicPr>
            <a:picLocks noGrp="1" noChangeAspect="1"/>
          </p:cNvPicPr>
          <p:nvPr>
            <p:ph idx="1"/>
          </p:nvPr>
        </p:nvPicPr>
        <p:blipFill>
          <a:blip r:embed="rId2"/>
          <a:stretch>
            <a:fillRect/>
          </a:stretch>
        </p:blipFill>
        <p:spPr>
          <a:xfrm>
            <a:off x="9096166" y="2153855"/>
            <a:ext cx="2805101" cy="4500163"/>
          </a:xfrm>
        </p:spPr>
      </p:pic>
      <p:pic>
        <p:nvPicPr>
          <p:cNvPr id="9" name="Afbeelding 8">
            <a:extLst>
              <a:ext uri="{FF2B5EF4-FFF2-40B4-BE49-F238E27FC236}">
                <a16:creationId xmlns:a16="http://schemas.microsoft.com/office/drawing/2014/main" id="{BAD22C55-9B42-1441-98A2-EAE8153AD419}"/>
              </a:ext>
            </a:extLst>
          </p:cNvPr>
          <p:cNvPicPr>
            <a:picLocks noChangeAspect="1"/>
          </p:cNvPicPr>
          <p:nvPr/>
        </p:nvPicPr>
        <p:blipFill>
          <a:blip r:embed="rId3"/>
          <a:stretch>
            <a:fillRect/>
          </a:stretch>
        </p:blipFill>
        <p:spPr>
          <a:xfrm>
            <a:off x="101192" y="2179930"/>
            <a:ext cx="4322018" cy="4474088"/>
          </a:xfrm>
          <a:prstGeom prst="rect">
            <a:avLst/>
          </a:prstGeom>
        </p:spPr>
      </p:pic>
      <p:pic>
        <p:nvPicPr>
          <p:cNvPr id="11" name="Afbeelding 10">
            <a:extLst>
              <a:ext uri="{FF2B5EF4-FFF2-40B4-BE49-F238E27FC236}">
                <a16:creationId xmlns:a16="http://schemas.microsoft.com/office/drawing/2014/main" id="{77F09835-573E-9A44-A9A5-3540936394D2}"/>
              </a:ext>
            </a:extLst>
          </p:cNvPr>
          <p:cNvPicPr>
            <a:picLocks noChangeAspect="1"/>
          </p:cNvPicPr>
          <p:nvPr/>
        </p:nvPicPr>
        <p:blipFill>
          <a:blip r:embed="rId4"/>
          <a:stretch>
            <a:fillRect/>
          </a:stretch>
        </p:blipFill>
        <p:spPr>
          <a:xfrm>
            <a:off x="4487918" y="2169376"/>
            <a:ext cx="4543540" cy="4484642"/>
          </a:xfrm>
          <a:prstGeom prst="rect">
            <a:avLst/>
          </a:prstGeom>
        </p:spPr>
      </p:pic>
    </p:spTree>
    <p:extLst>
      <p:ext uri="{BB962C8B-B14F-4D97-AF65-F5344CB8AC3E}">
        <p14:creationId xmlns:p14="http://schemas.microsoft.com/office/powerpoint/2010/main" val="1484071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B2E4ED-6C11-384D-ADE6-F38FAA1AF100}"/>
              </a:ext>
            </a:extLst>
          </p:cNvPr>
          <p:cNvSpPr>
            <a:spLocks noGrp="1"/>
          </p:cNvSpPr>
          <p:nvPr>
            <p:ph type="title"/>
          </p:nvPr>
        </p:nvSpPr>
        <p:spPr/>
        <p:txBody>
          <a:bodyPr/>
          <a:lstStyle/>
          <a:p>
            <a:pPr algn="ctr"/>
            <a:r>
              <a:rPr lang="nl-NL" b="1" dirty="0"/>
              <a:t>Subjectief – objectief waarnemen</a:t>
            </a:r>
          </a:p>
        </p:txBody>
      </p:sp>
      <p:sp>
        <p:nvSpPr>
          <p:cNvPr id="3" name="Tijdelijke aanduiding voor inhoud 2">
            <a:extLst>
              <a:ext uri="{FF2B5EF4-FFF2-40B4-BE49-F238E27FC236}">
                <a16:creationId xmlns:a16="http://schemas.microsoft.com/office/drawing/2014/main" id="{59FD314F-9BA2-8E43-9A09-77D584C4CA92}"/>
              </a:ext>
            </a:extLst>
          </p:cNvPr>
          <p:cNvSpPr>
            <a:spLocks noGrp="1"/>
          </p:cNvSpPr>
          <p:nvPr>
            <p:ph idx="1"/>
          </p:nvPr>
        </p:nvSpPr>
        <p:spPr>
          <a:xfrm>
            <a:off x="1104293" y="1698622"/>
            <a:ext cx="8946541" cy="4195481"/>
          </a:xfrm>
        </p:spPr>
        <p:txBody>
          <a:bodyPr/>
          <a:lstStyle/>
          <a:p>
            <a:pPr marL="0" indent="0">
              <a:buNone/>
            </a:pPr>
            <a:r>
              <a:rPr lang="nl-NL" b="1" dirty="0"/>
              <a:t>Om kunst te leren begrijpen zul je objectief moeten leren waarnemen</a:t>
            </a:r>
            <a:r>
              <a:rPr lang="nl-NL" dirty="0"/>
              <a:t>.</a:t>
            </a:r>
          </a:p>
          <a:p>
            <a:pPr marL="0" indent="0">
              <a:buNone/>
            </a:pPr>
            <a:r>
              <a:rPr lang="nl-NL" dirty="0"/>
              <a:t>Subjectief en objectief waarnemen zijn twee verschillende manieren van kijken naar bepaalde dingen. Dat kan een persoon zijn een kunstwerk of zelfs een uitgewerkte opdracht. </a:t>
            </a:r>
          </a:p>
        </p:txBody>
      </p:sp>
      <p:pic>
        <p:nvPicPr>
          <p:cNvPr id="1026" name="Picture 2" descr="Afbeeldingsresultaat voor objectief waarnemen trump">
            <a:hlinkClick r:id="rId2"/>
            <a:extLst>
              <a:ext uri="{FF2B5EF4-FFF2-40B4-BE49-F238E27FC236}">
                <a16:creationId xmlns:a16="http://schemas.microsoft.com/office/drawing/2014/main" id="{D9B31646-DB1E-3143-8DD7-EEE2F7B85E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6075" y="3350164"/>
            <a:ext cx="6604000" cy="311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568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040487-0953-4F43-98A1-0ECE98962B12}"/>
              </a:ext>
            </a:extLst>
          </p:cNvPr>
          <p:cNvSpPr>
            <a:spLocks noGrp="1"/>
          </p:cNvSpPr>
          <p:nvPr>
            <p:ph type="title"/>
          </p:nvPr>
        </p:nvSpPr>
        <p:spPr/>
        <p:txBody>
          <a:bodyPr/>
          <a:lstStyle/>
          <a:p>
            <a:r>
              <a:rPr lang="nl-NL" b="1" dirty="0"/>
              <a:t>Subjectief kijken/luisteren</a:t>
            </a:r>
          </a:p>
        </p:txBody>
      </p:sp>
      <p:sp>
        <p:nvSpPr>
          <p:cNvPr id="3" name="Tijdelijke aanduiding voor inhoud 2">
            <a:extLst>
              <a:ext uri="{FF2B5EF4-FFF2-40B4-BE49-F238E27FC236}">
                <a16:creationId xmlns:a16="http://schemas.microsoft.com/office/drawing/2014/main" id="{033E9304-04ED-B242-8580-B14902EADADF}"/>
              </a:ext>
            </a:extLst>
          </p:cNvPr>
          <p:cNvSpPr>
            <a:spLocks noGrp="1"/>
          </p:cNvSpPr>
          <p:nvPr>
            <p:ph idx="1"/>
          </p:nvPr>
        </p:nvSpPr>
        <p:spPr>
          <a:xfrm>
            <a:off x="646111" y="1586753"/>
            <a:ext cx="10739066" cy="4509898"/>
          </a:xfrm>
        </p:spPr>
        <p:txBody>
          <a:bodyPr>
            <a:normAutofit/>
          </a:bodyPr>
          <a:lstStyle/>
          <a:p>
            <a:pPr marL="0" indent="0">
              <a:buNone/>
            </a:pPr>
            <a:endParaRPr lang="nl-NL" dirty="0"/>
          </a:p>
          <a:p>
            <a:pPr marL="0" indent="0">
              <a:buNone/>
            </a:pPr>
            <a:r>
              <a:rPr lang="nl-NL" b="1" dirty="0"/>
              <a:t>Als je subjectief waarneemt geef je je menig er over. </a:t>
            </a:r>
          </a:p>
          <a:p>
            <a:pPr marL="0" indent="0">
              <a:buNone/>
            </a:pPr>
            <a:r>
              <a:rPr lang="nl-NL" dirty="0"/>
              <a:t>Je kan zeggen of je een tafel mooi of lelijk vindt. Een subjectieve manier van kijken is een reactie van het objectieve kijken. Je kijkt er dus eerst naar met al je zintuigen en pas daarna geef je je mening erover. </a:t>
            </a:r>
          </a:p>
          <a:p>
            <a:pPr marL="0" indent="0">
              <a:buNone/>
            </a:pPr>
            <a:endParaRPr lang="nl-NL" dirty="0"/>
          </a:p>
          <a:p>
            <a:pPr marL="0" indent="0">
              <a:buNone/>
            </a:pPr>
            <a:endParaRPr lang="nl-NL" dirty="0"/>
          </a:p>
        </p:txBody>
      </p:sp>
      <p:pic>
        <p:nvPicPr>
          <p:cNvPr id="2059" name="Picture 11" descr="Afbeeldingsresultaat voor verleden tijd lil kleine">
            <a:hlinkClick r:id="rId3"/>
            <a:extLst>
              <a:ext uri="{FF2B5EF4-FFF2-40B4-BE49-F238E27FC236}">
                <a16:creationId xmlns:a16="http://schemas.microsoft.com/office/drawing/2014/main" id="{475F43E2-0D6B-0B4A-BAF4-FA4FB134C5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111" y="3818094"/>
            <a:ext cx="4556547" cy="2562412"/>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a:extLst>
              <a:ext uri="{FF2B5EF4-FFF2-40B4-BE49-F238E27FC236}">
                <a16:creationId xmlns:a16="http://schemas.microsoft.com/office/drawing/2014/main" id="{3C435661-C0C5-2141-A46E-2D39A8DEFAEB}"/>
              </a:ext>
            </a:extLst>
          </p:cNvPr>
          <p:cNvSpPr/>
          <p:nvPr/>
        </p:nvSpPr>
        <p:spPr>
          <a:xfrm>
            <a:off x="6777317" y="4207253"/>
            <a:ext cx="4482354" cy="2031325"/>
          </a:xfrm>
          <a:prstGeom prst="rect">
            <a:avLst/>
          </a:prstGeom>
        </p:spPr>
        <p:txBody>
          <a:bodyPr wrap="square">
            <a:spAutoFit/>
          </a:bodyPr>
          <a:lstStyle/>
          <a:p>
            <a:r>
              <a:rPr lang="nl-NL" dirty="0"/>
              <a:t>Ieder mens heeft bij het bekijken van een beeld zijn </a:t>
            </a:r>
            <a:r>
              <a:rPr lang="nl-NL" b="1" dirty="0"/>
              <a:t>persoonlijke associaties.</a:t>
            </a:r>
            <a:r>
              <a:rPr lang="nl-NL" dirty="0"/>
              <a:t> </a:t>
            </a:r>
          </a:p>
          <a:p>
            <a:endParaRPr lang="nl-NL" dirty="0"/>
          </a:p>
          <a:p>
            <a:r>
              <a:rPr lang="nl-NL" dirty="0"/>
              <a:t>Luister maar eens naar het nummer van verleden tijd van  Frenna en Lil Kleine.</a:t>
            </a:r>
          </a:p>
        </p:txBody>
      </p:sp>
    </p:spTree>
    <p:extLst>
      <p:ext uri="{BB962C8B-B14F-4D97-AF65-F5344CB8AC3E}">
        <p14:creationId xmlns:p14="http://schemas.microsoft.com/office/powerpoint/2010/main" val="2129571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040487-0953-4F43-98A1-0ECE98962B12}"/>
              </a:ext>
            </a:extLst>
          </p:cNvPr>
          <p:cNvSpPr>
            <a:spLocks noGrp="1"/>
          </p:cNvSpPr>
          <p:nvPr>
            <p:ph type="title"/>
          </p:nvPr>
        </p:nvSpPr>
        <p:spPr/>
        <p:txBody>
          <a:bodyPr/>
          <a:lstStyle/>
          <a:p>
            <a:r>
              <a:rPr lang="nl-NL" b="1" dirty="0"/>
              <a:t>Objectief kijken/luisteren</a:t>
            </a:r>
          </a:p>
        </p:txBody>
      </p:sp>
      <p:sp>
        <p:nvSpPr>
          <p:cNvPr id="3" name="Tijdelijke aanduiding voor inhoud 2">
            <a:extLst>
              <a:ext uri="{FF2B5EF4-FFF2-40B4-BE49-F238E27FC236}">
                <a16:creationId xmlns:a16="http://schemas.microsoft.com/office/drawing/2014/main" id="{033E9304-04ED-B242-8580-B14902EADADF}"/>
              </a:ext>
            </a:extLst>
          </p:cNvPr>
          <p:cNvSpPr>
            <a:spLocks noGrp="1"/>
          </p:cNvSpPr>
          <p:nvPr>
            <p:ph idx="1"/>
          </p:nvPr>
        </p:nvSpPr>
        <p:spPr>
          <a:xfrm>
            <a:off x="5783588" y="1434353"/>
            <a:ext cx="5942247" cy="5158068"/>
          </a:xfrm>
        </p:spPr>
        <p:txBody>
          <a:bodyPr>
            <a:normAutofit/>
          </a:bodyPr>
          <a:lstStyle/>
          <a:p>
            <a:pPr marL="0" indent="0">
              <a:buNone/>
            </a:pPr>
            <a:r>
              <a:rPr lang="nl-NL" b="1" dirty="0"/>
              <a:t>Objectief kijken naar iets betekent dat je met je zintuigen waarneemt. Dus feitelijk beschrijven wat je waarneemt.</a:t>
            </a:r>
          </a:p>
          <a:p>
            <a:pPr marL="0" indent="0">
              <a:buNone/>
            </a:pPr>
            <a:endParaRPr lang="nl-NL" dirty="0"/>
          </a:p>
          <a:p>
            <a:pPr marL="0" indent="0">
              <a:buNone/>
            </a:pPr>
            <a:r>
              <a:rPr lang="nl-NL" dirty="0"/>
              <a:t>Je kijkt er naar hoe het er eigenlijk letterlijk uitziet. Bijvoorbeeld een tafel. Je ziet dat een tafel vier poten heeft, dat die vierkant of misschien wel rond is en dat hij bijvoorbeeld een bepaalde kleur heeft. Je voelt dat die hard is en ruikt misschien ook wel dat die naar hout ruikt. Je geeft er dus geen mening over. </a:t>
            </a:r>
          </a:p>
          <a:p>
            <a:pPr marL="0" indent="0">
              <a:buNone/>
            </a:pPr>
            <a:endParaRPr lang="nl-NL" dirty="0"/>
          </a:p>
          <a:p>
            <a:pPr marL="0" indent="0">
              <a:buNone/>
            </a:pPr>
            <a:r>
              <a:rPr lang="nl-NL" dirty="0"/>
              <a:t>Kijk eens </a:t>
            </a:r>
            <a:r>
              <a:rPr lang="nl-NL" b="1" dirty="0"/>
              <a:t>objectief </a:t>
            </a:r>
            <a:r>
              <a:rPr lang="nl-NL" dirty="0"/>
              <a:t>naar de foto van Beyonce. Wat zie je?</a:t>
            </a:r>
          </a:p>
        </p:txBody>
      </p:sp>
      <p:pic>
        <p:nvPicPr>
          <p:cNvPr id="5" name="Afbeelding 4">
            <a:extLst>
              <a:ext uri="{FF2B5EF4-FFF2-40B4-BE49-F238E27FC236}">
                <a16:creationId xmlns:a16="http://schemas.microsoft.com/office/drawing/2014/main" id="{30F54CDF-0FD2-0641-9225-F8561852C9DD}"/>
              </a:ext>
            </a:extLst>
          </p:cNvPr>
          <p:cNvPicPr>
            <a:picLocks noChangeAspect="1"/>
          </p:cNvPicPr>
          <p:nvPr/>
        </p:nvPicPr>
        <p:blipFill>
          <a:blip r:embed="rId2"/>
          <a:stretch>
            <a:fillRect/>
          </a:stretch>
        </p:blipFill>
        <p:spPr>
          <a:xfrm>
            <a:off x="461416" y="1434353"/>
            <a:ext cx="5137477" cy="5158068"/>
          </a:xfrm>
          <a:prstGeom prst="rect">
            <a:avLst/>
          </a:prstGeom>
        </p:spPr>
      </p:pic>
    </p:spTree>
    <p:extLst>
      <p:ext uri="{BB962C8B-B14F-4D97-AF65-F5344CB8AC3E}">
        <p14:creationId xmlns:p14="http://schemas.microsoft.com/office/powerpoint/2010/main" val="3322612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E9B3B7-127B-E442-8E7A-6783B84C6DBA}"/>
              </a:ext>
            </a:extLst>
          </p:cNvPr>
          <p:cNvSpPr>
            <a:spLocks noGrp="1"/>
          </p:cNvSpPr>
          <p:nvPr>
            <p:ph type="title"/>
          </p:nvPr>
        </p:nvSpPr>
        <p:spPr/>
        <p:txBody>
          <a:bodyPr/>
          <a:lstStyle/>
          <a:p>
            <a:r>
              <a:rPr lang="nl-NL" b="1" dirty="0"/>
              <a:t>Objectief kijken/luisteren  kun je leren</a:t>
            </a:r>
          </a:p>
        </p:txBody>
      </p:sp>
      <p:sp>
        <p:nvSpPr>
          <p:cNvPr id="3" name="Tijdelijke aanduiding voor inhoud 2">
            <a:extLst>
              <a:ext uri="{FF2B5EF4-FFF2-40B4-BE49-F238E27FC236}">
                <a16:creationId xmlns:a16="http://schemas.microsoft.com/office/drawing/2014/main" id="{2664E94D-6733-5F40-83B8-BCE741DAEC39}"/>
              </a:ext>
            </a:extLst>
          </p:cNvPr>
          <p:cNvSpPr>
            <a:spLocks noGrp="1"/>
          </p:cNvSpPr>
          <p:nvPr>
            <p:ph idx="1"/>
          </p:nvPr>
        </p:nvSpPr>
        <p:spPr>
          <a:xfrm>
            <a:off x="646112" y="2052918"/>
            <a:ext cx="9403742" cy="4195481"/>
          </a:xfrm>
        </p:spPr>
        <p:txBody>
          <a:bodyPr>
            <a:normAutofit/>
          </a:bodyPr>
          <a:lstStyle/>
          <a:p>
            <a:pPr marL="0" indent="0">
              <a:buNone/>
            </a:pPr>
            <a:r>
              <a:rPr lang="nl-NL" dirty="0"/>
              <a:t>Wat heb je daarvoor nodig:</a:t>
            </a:r>
          </a:p>
          <a:p>
            <a:pPr marL="0" indent="0">
              <a:buNone/>
            </a:pPr>
            <a:r>
              <a:rPr lang="nl-NL" dirty="0"/>
              <a:t>Kennis van begrippen/aspecten van de verschillende disciplines (muziek, Dans, Film, Theater, Beeldende kunst/design en architectuur)</a:t>
            </a:r>
          </a:p>
          <a:p>
            <a:pPr marL="0" indent="0">
              <a:buNone/>
            </a:pPr>
            <a:r>
              <a:rPr lang="nl-NL" dirty="0"/>
              <a:t>Je hebt deze begrippen nodig om feitelijk te kunnen beschrijven wat je waarneemt.</a:t>
            </a:r>
          </a:p>
          <a:p>
            <a:pPr marL="0" indent="0">
              <a:buNone/>
            </a:pPr>
            <a:r>
              <a:rPr lang="nl-NL" b="1" dirty="0"/>
              <a:t>We maken hierbij onderscheid tussen </a:t>
            </a:r>
          </a:p>
          <a:p>
            <a:pPr marL="457200" indent="-457200">
              <a:buAutoNum type="arabicPeriod"/>
            </a:pPr>
            <a:r>
              <a:rPr lang="nl-NL" b="1" dirty="0"/>
              <a:t>Voorstelling/inhoud</a:t>
            </a:r>
          </a:p>
          <a:p>
            <a:pPr marL="457200" indent="-457200">
              <a:buAutoNum type="arabicPeriod"/>
            </a:pPr>
            <a:r>
              <a:rPr lang="nl-NL" b="1" dirty="0"/>
              <a:t>Vormgeving,</a:t>
            </a:r>
          </a:p>
          <a:p>
            <a:pPr marL="457200" indent="-457200">
              <a:buAutoNum type="arabicPeriod"/>
            </a:pPr>
            <a:r>
              <a:rPr lang="nl-NL" b="1" dirty="0"/>
              <a:t>materiaal en techniek</a:t>
            </a:r>
          </a:p>
          <a:p>
            <a:endParaRPr lang="nl-NL" dirty="0"/>
          </a:p>
        </p:txBody>
      </p:sp>
    </p:spTree>
    <p:extLst>
      <p:ext uri="{BB962C8B-B14F-4D97-AF65-F5344CB8AC3E}">
        <p14:creationId xmlns:p14="http://schemas.microsoft.com/office/powerpoint/2010/main" val="3654404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44B5FA-2BC2-B441-BDCC-CDF33B5C2917}"/>
              </a:ext>
            </a:extLst>
          </p:cNvPr>
          <p:cNvSpPr>
            <a:spLocks noGrp="1"/>
          </p:cNvSpPr>
          <p:nvPr>
            <p:ph type="title"/>
          </p:nvPr>
        </p:nvSpPr>
        <p:spPr/>
        <p:txBody>
          <a:bodyPr/>
          <a:lstStyle/>
          <a:p>
            <a:r>
              <a:rPr lang="nl-NL" b="1" dirty="0"/>
              <a:t>Ezelsbruggetjes</a:t>
            </a:r>
          </a:p>
        </p:txBody>
      </p:sp>
      <p:sp>
        <p:nvSpPr>
          <p:cNvPr id="3" name="Tijdelijke aanduiding voor inhoud 2">
            <a:extLst>
              <a:ext uri="{FF2B5EF4-FFF2-40B4-BE49-F238E27FC236}">
                <a16:creationId xmlns:a16="http://schemas.microsoft.com/office/drawing/2014/main" id="{4E40A019-2EA4-1B43-B379-A67E1B18CB16}"/>
              </a:ext>
            </a:extLst>
          </p:cNvPr>
          <p:cNvSpPr>
            <a:spLocks noGrp="1"/>
          </p:cNvSpPr>
          <p:nvPr>
            <p:ph idx="1"/>
          </p:nvPr>
        </p:nvSpPr>
        <p:spPr>
          <a:xfrm>
            <a:off x="3711388" y="1568077"/>
            <a:ext cx="7378371" cy="4195481"/>
          </a:xfrm>
        </p:spPr>
        <p:txBody>
          <a:bodyPr>
            <a:normAutofit fontScale="92500"/>
          </a:bodyPr>
          <a:lstStyle/>
          <a:p>
            <a:pPr marL="0" indent="0" algn="ctr">
              <a:buNone/>
            </a:pPr>
            <a:r>
              <a:rPr lang="nl-NL" sz="3200" b="1" dirty="0"/>
              <a:t>Een object is in het Engels is een voorwerp, een feit is ook 'een voorwerp', dus objectief gaat over feiten. </a:t>
            </a:r>
          </a:p>
          <a:p>
            <a:pPr marL="0" indent="0" algn="ctr">
              <a:buNone/>
            </a:pPr>
            <a:endParaRPr lang="nl-NL" sz="3200" dirty="0"/>
          </a:p>
          <a:p>
            <a:pPr marL="0" indent="0" algn="ctr">
              <a:buNone/>
            </a:pPr>
            <a:r>
              <a:rPr lang="nl-NL" sz="3200" i="1" dirty="0"/>
              <a:t>Subjectief heeft meer letters dan objectief.</a:t>
            </a:r>
            <a:br>
              <a:rPr lang="nl-NL" sz="3200" i="1" dirty="0"/>
            </a:br>
            <a:r>
              <a:rPr lang="nl-NL" sz="3200" i="1" dirty="0"/>
              <a:t>Een mening heeft meer letters dan feit.</a:t>
            </a:r>
          </a:p>
        </p:txBody>
      </p:sp>
      <p:pic>
        <p:nvPicPr>
          <p:cNvPr id="3074" name="Picture 2" descr="Afbeeldingsresultaat voor ezel op een brug">
            <a:hlinkClick r:id="rId2"/>
            <a:extLst>
              <a:ext uri="{FF2B5EF4-FFF2-40B4-BE49-F238E27FC236}">
                <a16:creationId xmlns:a16="http://schemas.microsoft.com/office/drawing/2014/main" id="{254AE94D-4041-C74A-85AF-8D2AB8487C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11" y="2052918"/>
            <a:ext cx="2419350" cy="322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911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828458-4DC6-2A4F-A41F-4BDC871B459F}"/>
              </a:ext>
            </a:extLst>
          </p:cNvPr>
          <p:cNvSpPr>
            <a:spLocks noGrp="1"/>
          </p:cNvSpPr>
          <p:nvPr>
            <p:ph type="title"/>
          </p:nvPr>
        </p:nvSpPr>
        <p:spPr/>
        <p:txBody>
          <a:bodyPr/>
          <a:lstStyle/>
          <a:p>
            <a:r>
              <a:rPr lang="nl-NL" b="1" dirty="0"/>
              <a:t>Tekenspel</a:t>
            </a:r>
          </a:p>
        </p:txBody>
      </p:sp>
      <p:sp>
        <p:nvSpPr>
          <p:cNvPr id="3" name="Tijdelijke aanduiding voor inhoud 2">
            <a:extLst>
              <a:ext uri="{FF2B5EF4-FFF2-40B4-BE49-F238E27FC236}">
                <a16:creationId xmlns:a16="http://schemas.microsoft.com/office/drawing/2014/main" id="{1A5694A0-FFF9-F640-9F90-F7704AB88433}"/>
              </a:ext>
            </a:extLst>
          </p:cNvPr>
          <p:cNvSpPr>
            <a:spLocks noGrp="1"/>
          </p:cNvSpPr>
          <p:nvPr>
            <p:ph idx="1"/>
          </p:nvPr>
        </p:nvSpPr>
        <p:spPr/>
        <p:txBody>
          <a:bodyPr>
            <a:normAutofit/>
          </a:bodyPr>
          <a:lstStyle/>
          <a:p>
            <a:pPr lvl="1" fontAlgn="base"/>
            <a:r>
              <a:rPr lang="nl-NL" dirty="0"/>
              <a:t>maak groepjes van 4 leerlingen</a:t>
            </a:r>
          </a:p>
          <a:p>
            <a:pPr lvl="1" fontAlgn="base"/>
            <a:r>
              <a:rPr lang="nl-NL" dirty="0"/>
              <a:t>geef iedereen in het groepje een nummer</a:t>
            </a:r>
          </a:p>
          <a:p>
            <a:pPr lvl="1" fontAlgn="base"/>
            <a:r>
              <a:rPr lang="nl-NL" dirty="0"/>
              <a:t>groepje maakt afspraken over de aanpak die ze kiezen</a:t>
            </a:r>
          </a:p>
          <a:p>
            <a:pPr marL="0" indent="0">
              <a:buNone/>
            </a:pPr>
            <a:br>
              <a:rPr lang="nl-NL" dirty="0"/>
            </a:br>
            <a:r>
              <a:rPr lang="nl-NL" dirty="0"/>
              <a:t>EERSTE RONDE</a:t>
            </a:r>
          </a:p>
          <a:p>
            <a:pPr lvl="1" fontAlgn="base"/>
            <a:r>
              <a:rPr lang="nl-NL" dirty="0"/>
              <a:t>nummer 1 mag 20 seconden naar een kunstwerk (bij docent) kijken en start met tekenen (1 minuut)</a:t>
            </a:r>
          </a:p>
          <a:p>
            <a:pPr lvl="1" fontAlgn="base"/>
            <a:r>
              <a:rPr lang="nl-NL" dirty="0"/>
              <a:t>als dat nodig afspraken aanpassen</a:t>
            </a:r>
          </a:p>
          <a:p>
            <a:pPr lvl="1" fontAlgn="base"/>
            <a:r>
              <a:rPr lang="nl-NL" dirty="0"/>
              <a:t>Vervolgens mag nummer 2 20 seconden naar het kunstwerk kijken en starten met tekenen (1 minuut)</a:t>
            </a:r>
          </a:p>
          <a:p>
            <a:pPr lvl="1" fontAlgn="base"/>
            <a:r>
              <a:rPr lang="nl-NL" dirty="0"/>
              <a:t>Herhaal dit nu voor nummer 3 en 4</a:t>
            </a:r>
          </a:p>
        </p:txBody>
      </p:sp>
    </p:spTree>
    <p:extLst>
      <p:ext uri="{BB962C8B-B14F-4D97-AF65-F5344CB8AC3E}">
        <p14:creationId xmlns:p14="http://schemas.microsoft.com/office/powerpoint/2010/main" val="2994190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828458-4DC6-2A4F-A41F-4BDC871B459F}"/>
              </a:ext>
            </a:extLst>
          </p:cNvPr>
          <p:cNvSpPr>
            <a:spLocks noGrp="1"/>
          </p:cNvSpPr>
          <p:nvPr>
            <p:ph type="title"/>
          </p:nvPr>
        </p:nvSpPr>
        <p:spPr/>
        <p:txBody>
          <a:bodyPr/>
          <a:lstStyle/>
          <a:p>
            <a:r>
              <a:rPr lang="nl-NL" b="1" dirty="0"/>
              <a:t>Tekenspel</a:t>
            </a:r>
          </a:p>
        </p:txBody>
      </p:sp>
      <p:sp>
        <p:nvSpPr>
          <p:cNvPr id="3" name="Tijdelijke aanduiding voor inhoud 2">
            <a:extLst>
              <a:ext uri="{FF2B5EF4-FFF2-40B4-BE49-F238E27FC236}">
                <a16:creationId xmlns:a16="http://schemas.microsoft.com/office/drawing/2014/main" id="{1A5694A0-FFF9-F640-9F90-F7704AB88433}"/>
              </a:ext>
            </a:extLst>
          </p:cNvPr>
          <p:cNvSpPr>
            <a:spLocks noGrp="1"/>
          </p:cNvSpPr>
          <p:nvPr>
            <p:ph idx="1"/>
          </p:nvPr>
        </p:nvSpPr>
        <p:spPr/>
        <p:txBody>
          <a:bodyPr>
            <a:normAutofit fontScale="92500" lnSpcReduction="10000"/>
          </a:bodyPr>
          <a:lstStyle/>
          <a:p>
            <a:endParaRPr lang="nl-NL" dirty="0"/>
          </a:p>
          <a:p>
            <a:pPr marL="0" indent="0">
              <a:buNone/>
            </a:pPr>
            <a:r>
              <a:rPr lang="nl-NL" dirty="0"/>
              <a:t>TWEEDE RONDE</a:t>
            </a:r>
          </a:p>
          <a:p>
            <a:pPr lvl="1" fontAlgn="base"/>
            <a:r>
              <a:rPr lang="nl-NL" dirty="0"/>
              <a:t>maak nieuwe afspraken en herhaal ronde 1 met nummer 1 en 2</a:t>
            </a:r>
          </a:p>
          <a:p>
            <a:pPr marL="0" indent="0">
              <a:buNone/>
            </a:pPr>
            <a:endParaRPr lang="nl-NL" dirty="0"/>
          </a:p>
          <a:p>
            <a:pPr marL="0" indent="0">
              <a:buNone/>
            </a:pPr>
            <a:r>
              <a:rPr lang="nl-NL" dirty="0"/>
              <a:t>DERDE RONDE</a:t>
            </a:r>
          </a:p>
          <a:p>
            <a:pPr lvl="1" fontAlgn="base"/>
            <a:r>
              <a:rPr lang="nl-NL" dirty="0"/>
              <a:t>Nu meer 3 mag nog 1 keer kijken</a:t>
            </a:r>
          </a:p>
          <a:p>
            <a:pPr lvl="1" fontAlgn="base"/>
            <a:r>
              <a:rPr lang="nl-NL" dirty="0"/>
              <a:t>vervolgens mag nummer 4 bij de andere groepjes spieken</a:t>
            </a:r>
          </a:p>
          <a:p>
            <a:pPr lvl="1" fontAlgn="base"/>
            <a:r>
              <a:rPr lang="nl-NL" dirty="0"/>
              <a:t>nog 1 minuut om tekening echt af te maken</a:t>
            </a:r>
          </a:p>
          <a:p>
            <a:pPr marL="0" indent="0">
              <a:buNone/>
            </a:pPr>
            <a:endParaRPr lang="nl-NL" dirty="0"/>
          </a:p>
          <a:p>
            <a:pPr marL="0" indent="0">
              <a:buNone/>
            </a:pPr>
            <a:br>
              <a:rPr lang="nl-NL" dirty="0"/>
            </a:br>
            <a:endParaRPr lang="nl-NL" dirty="0"/>
          </a:p>
        </p:txBody>
      </p:sp>
    </p:spTree>
    <p:extLst>
      <p:ext uri="{BB962C8B-B14F-4D97-AF65-F5344CB8AC3E}">
        <p14:creationId xmlns:p14="http://schemas.microsoft.com/office/powerpoint/2010/main" val="4073879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9C3A2E16-5379-7F45-AF06-C236042389C2}"/>
              </a:ext>
            </a:extLst>
          </p:cNvPr>
          <p:cNvPicPr>
            <a:picLocks noGrp="1" noChangeAspect="1"/>
          </p:cNvPicPr>
          <p:nvPr>
            <p:ph idx="1"/>
          </p:nvPr>
        </p:nvPicPr>
        <p:blipFill>
          <a:blip r:embed="rId2"/>
          <a:stretch>
            <a:fillRect/>
          </a:stretch>
        </p:blipFill>
        <p:spPr>
          <a:xfrm>
            <a:off x="1321360" y="167166"/>
            <a:ext cx="8103993" cy="6454368"/>
          </a:xfrm>
        </p:spPr>
      </p:pic>
    </p:spTree>
    <p:extLst>
      <p:ext uri="{BB962C8B-B14F-4D97-AF65-F5344CB8AC3E}">
        <p14:creationId xmlns:p14="http://schemas.microsoft.com/office/powerpoint/2010/main" val="14637405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{E967E448-A6A7-C44D-B984-EDB58EDD27F1}tf10001062</Template>
  <TotalTime>992</TotalTime>
  <Words>435</Words>
  <Application>Microsoft Macintosh PowerPoint</Application>
  <PresentationFormat>Breedbeeld</PresentationFormat>
  <Paragraphs>54</Paragraphs>
  <Slides>10</Slides>
  <Notes>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10</vt:i4>
      </vt:variant>
    </vt:vector>
  </HeadingPairs>
  <TitlesOfParts>
    <vt:vector size="15" baseType="lpstr">
      <vt:lpstr>Arial</vt:lpstr>
      <vt:lpstr>Calibri</vt:lpstr>
      <vt:lpstr>Century Gothic</vt:lpstr>
      <vt:lpstr>Wingdings 3</vt:lpstr>
      <vt:lpstr>Ion</vt:lpstr>
      <vt:lpstr>  Subjectief kijken/luisteren is een eitje, objectief kijken/luisteren is een kunst </vt:lpstr>
      <vt:lpstr>Subjectief – objectief waarnemen</vt:lpstr>
      <vt:lpstr>Subjectief kijken/luisteren</vt:lpstr>
      <vt:lpstr>Objectief kijken/luisteren</vt:lpstr>
      <vt:lpstr>Objectief kijken/luisteren  kun je leren</vt:lpstr>
      <vt:lpstr>Ezelsbruggetjes</vt:lpstr>
      <vt:lpstr>Tekenspel</vt:lpstr>
      <vt:lpstr>Tekenspel</vt:lpstr>
      <vt:lpstr>PowerPoint-presentatie</vt:lpstr>
      <vt:lpstr>Welk beeld weg?</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Subjectief kijken is een eitje Objectief kijken een kunst </dc:title>
  <dc:creator>Microsoft Office User</dc:creator>
  <cp:lastModifiedBy>Microsoft Office User</cp:lastModifiedBy>
  <cp:revision>14</cp:revision>
  <dcterms:created xsi:type="dcterms:W3CDTF">2018-09-26T08:17:09Z</dcterms:created>
  <dcterms:modified xsi:type="dcterms:W3CDTF">2019-01-14T10:13:30Z</dcterms:modified>
</cp:coreProperties>
</file>